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6" r:id="rId4"/>
    <p:sldId id="267" r:id="rId5"/>
    <p:sldId id="257" r:id="rId6"/>
    <p:sldId id="259" r:id="rId7"/>
    <p:sldId id="260" r:id="rId8"/>
    <p:sldId id="262" r:id="rId9"/>
    <p:sldId id="268" r:id="rId10"/>
    <p:sldId id="263" r:id="rId11"/>
    <p:sldId id="264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9F89A-F311-4E5A-BB95-CEE20BE5E23A}" type="datetimeFigureOut">
              <a:rPr lang="en-US"/>
              <a:t>9/3/2018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E0FBB-BBB8-4CB0-AC89-EE559215F4F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53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90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0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86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19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37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36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62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7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66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E0FBB-BBB8-4CB0-AC89-EE559215F4F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9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assorchestra.weebly.com/ib-music-history-sl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eanna.burrows@detroitk12.or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SZxmZmBfn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author/show/40589.Ludwig_van_Beethov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dreads.com/author/show/25241.Bob_Marley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ssorchestra.weebly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Welcome Back Seniors!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/>
              <a:t>Music History IB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 Music History 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3600" dirty="0">
                <a:latin typeface="Trebuchet MS" charset="0"/>
              </a:rPr>
              <a:t>Cell phones</a:t>
            </a:r>
          </a:p>
          <a:p>
            <a:r>
              <a:rPr lang="en-US" sz="3600" dirty="0">
                <a:latin typeface="Trebuchet MS" charset="0"/>
              </a:rPr>
              <a:t>Punctuality</a:t>
            </a:r>
          </a:p>
          <a:p>
            <a:r>
              <a:rPr lang="en-US" sz="3600" dirty="0"/>
              <a:t>Supplies </a:t>
            </a:r>
          </a:p>
          <a:p>
            <a:r>
              <a:rPr lang="en-US" sz="3600" dirty="0"/>
              <a:t>Seat assignments</a:t>
            </a:r>
          </a:p>
          <a:p>
            <a:r>
              <a:rPr lang="en-US" sz="3600" dirty="0"/>
              <a:t>Restroom </a:t>
            </a:r>
          </a:p>
          <a:p>
            <a:r>
              <a:rPr lang="en-US" sz="3600" dirty="0"/>
              <a:t>Communication email/remind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BFE373"/>
                </a:solidFill>
              </a:rPr>
              <a:t>QUESTIONS??</a:t>
            </a:r>
          </a:p>
        </p:txBody>
      </p:sp>
    </p:spTree>
    <p:extLst>
      <p:ext uri="{BB962C8B-B14F-4D97-AF65-F5344CB8AC3E}">
        <p14:creationId xmlns:p14="http://schemas.microsoft.com/office/powerpoint/2010/main" val="373100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TONIGHT 9/4/18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9829"/>
            <a:ext cx="8596668" cy="4691533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sz="3200" dirty="0"/>
              <a:t>Check out website and go over class syllabus with you parent/guardian </a:t>
            </a:r>
            <a:r>
              <a:rPr lang="en-US" sz="3200" dirty="0">
                <a:hlinkClick r:id="rId3"/>
              </a:rPr>
              <a:t>https://cassorchestra.weebly.com/ib-music-history-sl.html</a:t>
            </a:r>
            <a:endParaRPr lang="en-US" sz="3200" dirty="0"/>
          </a:p>
          <a:p>
            <a:r>
              <a:rPr lang="en-US" sz="3200" dirty="0"/>
              <a:t>get supplies – 3 ring binder with one tab to separate notes and homework assignments</a:t>
            </a:r>
          </a:p>
          <a:p>
            <a:r>
              <a:rPr lang="en-US" sz="3200" dirty="0"/>
              <a:t>Join </a:t>
            </a:r>
            <a:r>
              <a:rPr lang="en-US" sz="3200"/>
              <a:t>REMIND @d83f32</a:t>
            </a:r>
            <a:endParaRPr lang="en-US" sz="3200" dirty="0"/>
          </a:p>
          <a:p>
            <a:r>
              <a:rPr lang="en-US" sz="3200" dirty="0"/>
              <a:t>find a memorable melody and email it to me</a:t>
            </a:r>
          </a:p>
          <a:p>
            <a:pPr marL="0" indent="0">
              <a:buNone/>
            </a:pPr>
            <a:r>
              <a:rPr lang="en-US" sz="3200" dirty="0">
                <a:hlinkClick r:id="rId4"/>
              </a:rPr>
              <a:t>deanna.burrows@detroitk12.org</a:t>
            </a:r>
            <a:r>
              <a:rPr lang="en-US" sz="3200" dirty="0"/>
              <a:t> in the subject put “</a:t>
            </a:r>
            <a:r>
              <a:rPr lang="en-US" sz="3200" dirty="0" err="1"/>
              <a:t>yourname</a:t>
            </a:r>
            <a:r>
              <a:rPr lang="en-US" sz="3200" dirty="0"/>
              <a:t> - Music History”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2800" dirty="0">
                <a:solidFill>
                  <a:srgbClr val="93DE61"/>
                </a:solidFill>
              </a:rPr>
              <a:t>QUESTIONS???</a:t>
            </a:r>
          </a:p>
        </p:txBody>
      </p:sp>
    </p:spTree>
    <p:extLst>
      <p:ext uri="{BB962C8B-B14F-4D97-AF65-F5344CB8AC3E}">
        <p14:creationId xmlns:p14="http://schemas.microsoft.com/office/powerpoint/2010/main" val="321011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4427-44DA-4997-B525-FE2E8B29A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Memorable melodies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9FC2A-F91D-4412-AD9E-0E8B8173E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makes a melody memorable?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nline Media 3" title="Somewhere Over the Rainbow - The Wizard of Oz (1/8) Movie CLIP (1939) HD">
            <a:hlinkClick r:id="" action="ppaction://media"/>
            <a:extLst>
              <a:ext uri="{FF2B5EF4-FFF2-40B4-BE49-F238E27FC236}">
                <a16:creationId xmlns:a16="http://schemas.microsoft.com/office/drawing/2014/main" id="{E347DB88-AF4A-41BD-90A2-BF11640CDF9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78015" y="3020247"/>
            <a:ext cx="4572000" cy="216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09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IB MUSIC HISTORY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5400">
                <a:solidFill>
                  <a:srgbClr val="6C911C"/>
                </a:solidFill>
              </a:rPr>
              <a:t>"MUSIC IS THE UNIVERSAL LANGUAE OF MANKIND"</a:t>
            </a:r>
            <a:endParaRPr lang="en-US" sz="5400" dirty="0">
              <a:solidFill>
                <a:srgbClr val="6C911C"/>
              </a:solidFill>
            </a:endParaRPr>
          </a:p>
          <a:p>
            <a:pPr marL="0" indent="0" algn="ctr">
              <a:buNone/>
            </a:pPr>
            <a:r>
              <a:rPr lang="en-US" sz="2400" dirty="0"/>
              <a:t>-Henry Wadsworth Longfellow, American poet</a:t>
            </a:r>
          </a:p>
          <a:p>
            <a:endParaRPr lang="en-US" sz="2800" b="1" dirty="0">
              <a:solidFill>
                <a:srgbClr val="93DE61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97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Power of Music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1688" y="1832138"/>
            <a:ext cx="6818312" cy="138499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800">
                <a:solidFill>
                  <a:srgbClr val="181818"/>
                </a:solidFill>
                <a:latin typeface="Georgia"/>
              </a:rPr>
              <a:t>“Music is ... A higher revelation than all Wisdom &amp; Philosophy” </a:t>
            </a:r>
            <a:br>
              <a:rPr lang="en-US" dirty="0">
                <a:solidFill>
                  <a:srgbClr val="181818"/>
                </a:solidFill>
                <a:latin typeface="Georgia"/>
              </a:rPr>
            </a:br>
            <a:r>
              <a:rPr lang="en-US" sz="2800">
                <a:solidFill>
                  <a:srgbClr val="181818"/>
                </a:solidFill>
                <a:latin typeface="Georgia"/>
              </a:rPr>
              <a:t>― </a:t>
            </a:r>
            <a:r>
              <a:rPr lang="en-US" sz="2800">
                <a:solidFill>
                  <a:srgbClr val="666600"/>
                </a:solidFill>
                <a:latin typeface="Georgia"/>
                <a:hlinkClick r:id="rId3"/>
              </a:rPr>
              <a:t>Ludwig van Beethoven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00088" y="3200400"/>
            <a:ext cx="6919912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6167" y="3759385"/>
            <a:ext cx="2743200" cy="2743200"/>
          </a:xfrm>
          <a:prstGeom prst="rect">
            <a:avLst/>
          </a:prstGeom>
        </p:spPr>
      </p:pic>
      <p:pic>
        <p:nvPicPr>
          <p:cNvPr id="7" name="Picture 6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5366" y="324812"/>
            <a:ext cx="2639155" cy="2921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0" y="3200400"/>
            <a:ext cx="30480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35050" y="3200400"/>
            <a:ext cx="6584950" cy="2308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3200400"/>
            <a:ext cx="30480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9938" y="4281488"/>
            <a:ext cx="6514832" cy="138499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800" dirty="0">
                <a:solidFill>
                  <a:srgbClr val="181818"/>
                </a:solidFill>
                <a:latin typeface="Georgia"/>
              </a:rPr>
              <a:t>“One</a:t>
            </a:r>
            <a:r>
              <a:rPr lang="en-US" sz="2800"/>
              <a:t> </a:t>
            </a:r>
            <a:r>
              <a:rPr lang="en-US" sz="2800" dirty="0">
                <a:solidFill>
                  <a:srgbClr val="181818"/>
                </a:solidFill>
                <a:latin typeface="Georgia" charset="0"/>
              </a:rPr>
              <a:t>good thing about music, when it hits you, you feel no pain.” </a:t>
            </a:r>
            <a:br>
              <a:rPr lang="en-US" dirty="0"/>
            </a:br>
            <a:r>
              <a:rPr lang="en-US" sz="2800" dirty="0">
                <a:solidFill>
                  <a:srgbClr val="181818"/>
                </a:solidFill>
                <a:latin typeface="Georgia" charset="0"/>
              </a:rPr>
              <a:t>― </a:t>
            </a:r>
            <a:r>
              <a:rPr lang="en-US" sz="2800" dirty="0">
                <a:solidFill>
                  <a:srgbClr val="666600"/>
                </a:solidFill>
                <a:latin typeface="Georgia" charset="0"/>
                <a:hlinkClick r:id="rId6"/>
              </a:rPr>
              <a:t>Bob Marley</a:t>
            </a:r>
          </a:p>
        </p:txBody>
      </p:sp>
    </p:spTree>
    <p:extLst>
      <p:ext uri="{BB962C8B-B14F-4D97-AF65-F5344CB8AC3E}">
        <p14:creationId xmlns:p14="http://schemas.microsoft.com/office/powerpoint/2010/main" val="299391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 of Music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751" y="1356513"/>
            <a:ext cx="7213600" cy="521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02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Power Of Music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5332" y="1461639"/>
            <a:ext cx="7000875" cy="2077492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endParaRPr lang="en-US" sz="900" dirty="0"/>
          </a:p>
          <a:p>
            <a:r>
              <a:rPr lang="en-US" sz="2400">
                <a:solidFill>
                  <a:srgbClr val="181818"/>
                </a:solidFill>
                <a:latin typeface="Georgia"/>
              </a:rPr>
              <a:t>“If I were not a physicist, I would probably be a musician. I often think in music. I live my daydreams in music. I see my life in terms of music.” </a:t>
            </a:r>
            <a:br>
              <a:rPr lang="en-US" sz="2400" dirty="0">
                <a:solidFill>
                  <a:srgbClr val="181818"/>
                </a:solidFill>
                <a:latin typeface="Georgia"/>
              </a:rPr>
            </a:br>
            <a:endParaRPr lang="en-US" sz="2400" dirty="0">
              <a:solidFill>
                <a:srgbClr val="666600"/>
              </a:solidFill>
              <a:latin typeface="Georgia"/>
            </a:endParaRPr>
          </a:p>
        </p:txBody>
      </p:sp>
      <p:pic>
        <p:nvPicPr>
          <p:cNvPr id="4" name="Picture 3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194" y="1507905"/>
            <a:ext cx="1836738" cy="17916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8933" y="4069955"/>
            <a:ext cx="6837947" cy="156966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2400">
                <a:solidFill>
                  <a:srgbClr val="181818"/>
                </a:solidFill>
                <a:latin typeface="Georgia"/>
              </a:rPr>
              <a:t>“Music was my refuge. I could crawl into the space between the notes and curl my back to loneliness.” ​</a:t>
            </a:r>
            <a:br>
              <a:rPr lang="en-US" dirty="0">
                <a:solidFill>
                  <a:srgbClr val="181818"/>
                </a:solidFill>
                <a:latin typeface="Georgia"/>
              </a:rPr>
            </a:b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200400"/>
            <a:ext cx="30480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>
                <a:solidFill>
                  <a:srgbClr val="181818"/>
                </a:solidFill>
                <a:latin typeface="Calibri"/>
              </a:rPr>
              <a:t>​</a:t>
            </a:r>
            <a:endParaRPr lang="en-US" dirty="0">
              <a:latin typeface="Calibri"/>
            </a:endParaRPr>
          </a:p>
        </p:txBody>
      </p:sp>
      <p:pic>
        <p:nvPicPr>
          <p:cNvPr id="8" name="Picture 7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3779" y="3887788"/>
            <a:ext cx="1851571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8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Power of Music </a:t>
            </a:r>
            <a:endParaRPr lang="en-US" dirty="0"/>
          </a:p>
        </p:txBody>
      </p:sp>
      <p:pic>
        <p:nvPicPr>
          <p:cNvPr id="3" name="Picture 2" descr="pho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9409" y="1767432"/>
            <a:ext cx="3547128" cy="3816350"/>
          </a:xfrm>
          <a:prstGeom prst="rect">
            <a:avLst/>
          </a:prstGeom>
        </p:spPr>
      </p:pic>
      <p:pic>
        <p:nvPicPr>
          <p:cNvPr id="4" name="Picture 3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5509" y="1118722"/>
            <a:ext cx="2743200" cy="1516935"/>
          </a:xfrm>
          <a:prstGeom prst="rect">
            <a:avLst/>
          </a:prstGeom>
        </p:spPr>
      </p:pic>
      <p:pic>
        <p:nvPicPr>
          <p:cNvPr id="5" name="Picture 4" descr="Imag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0232" y="1394404"/>
            <a:ext cx="2143125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7099" y="4968146"/>
            <a:ext cx="3977973" cy="1443037"/>
          </a:xfrm>
          <a:prstGeom prst="rect">
            <a:avLst/>
          </a:prstGeom>
        </p:spPr>
      </p:pic>
      <p:pic>
        <p:nvPicPr>
          <p:cNvPr id="7" name="Picture 6" descr="Imag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16288" y="4686335"/>
            <a:ext cx="2152650" cy="2124075"/>
          </a:xfrm>
          <a:prstGeom prst="rect">
            <a:avLst/>
          </a:prstGeom>
        </p:spPr>
      </p:pic>
      <p:pic>
        <p:nvPicPr>
          <p:cNvPr id="9" name="Picture 8" descr="Imag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9261" y="3228233"/>
            <a:ext cx="2743200" cy="1536192"/>
          </a:xfrm>
          <a:prstGeom prst="rect">
            <a:avLst/>
          </a:prstGeom>
        </p:spPr>
      </p:pic>
      <p:pic>
        <p:nvPicPr>
          <p:cNvPr id="10" name="Picture 9" descr="Image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98328" y="2471738"/>
            <a:ext cx="2650522" cy="278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67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Power of Music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5638" y="2200275"/>
            <a:ext cx="8880475" cy="452431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400" dirty="0">
                <a:solidFill>
                  <a:srgbClr val="54A021"/>
                </a:solidFill>
              </a:rPr>
              <a:t>Share a personal story about how you have been influenced by music.</a:t>
            </a:r>
          </a:p>
          <a:p>
            <a:pPr algn="ctr"/>
            <a:endParaRPr lang="en-US" sz="2400" dirty="0">
              <a:solidFill>
                <a:srgbClr val="54A021"/>
              </a:solidFill>
            </a:endParaRPr>
          </a:p>
          <a:p>
            <a:pPr algn="ctr"/>
            <a:endParaRPr lang="en-US" sz="2400" dirty="0">
              <a:solidFill>
                <a:srgbClr val="54A021"/>
              </a:solidFill>
            </a:endParaRPr>
          </a:p>
          <a:p>
            <a:pPr algn="ctr"/>
            <a:r>
              <a:rPr lang="en-US" sz="2400" dirty="0">
                <a:solidFill>
                  <a:srgbClr val="54A021"/>
                </a:solidFill>
              </a:rPr>
              <a:t>What value is there in learning about music in school ? </a:t>
            </a:r>
          </a:p>
          <a:p>
            <a:pPr algn="ctr"/>
            <a:endParaRPr lang="en-US" sz="2400" dirty="0">
              <a:solidFill>
                <a:srgbClr val="54A021"/>
              </a:solidFill>
            </a:endParaRPr>
          </a:p>
          <a:p>
            <a:pPr algn="ctr"/>
            <a:endParaRPr lang="en-US" sz="2400" dirty="0">
              <a:solidFill>
                <a:srgbClr val="54A021"/>
              </a:solidFill>
            </a:endParaRPr>
          </a:p>
          <a:p>
            <a:pPr algn="ctr"/>
            <a:r>
              <a:rPr lang="en-US" sz="2400" dirty="0">
                <a:solidFill>
                  <a:srgbClr val="54A021"/>
                </a:solidFill>
              </a:rPr>
              <a:t>Describe  your favorite pieces of music.</a:t>
            </a:r>
          </a:p>
          <a:p>
            <a:pPr algn="ctr"/>
            <a:endParaRPr lang="en-US" sz="2400" dirty="0">
              <a:solidFill>
                <a:srgbClr val="54A021"/>
              </a:solidFill>
            </a:endParaRPr>
          </a:p>
          <a:p>
            <a:pPr algn="ctr"/>
            <a:endParaRPr lang="en-US" sz="2400" dirty="0">
              <a:solidFill>
                <a:srgbClr val="54A021"/>
              </a:solidFill>
            </a:endParaRPr>
          </a:p>
          <a:p>
            <a:pPr algn="ctr"/>
            <a:endParaRPr lang="en-US" sz="2400" dirty="0">
              <a:solidFill>
                <a:srgbClr val="54A021"/>
              </a:solidFill>
            </a:endParaRPr>
          </a:p>
          <a:p>
            <a:pPr algn="ctr"/>
            <a:endParaRPr lang="en-US" sz="2400" dirty="0">
              <a:solidFill>
                <a:srgbClr val="54A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91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IB Music History </a:t>
            </a:r>
            <a:br>
              <a:rPr lang="en-US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>
                <a:solidFill>
                  <a:srgbClr val="3E7818"/>
                </a:solidFill>
              </a:rPr>
              <a:t>What is the goal of this class? </a:t>
            </a:r>
            <a:endParaRPr lang="en-US" sz="2800" dirty="0">
              <a:solidFill>
                <a:srgbClr val="3E7818"/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>
                <a:solidFill>
                  <a:srgbClr val="3E7818"/>
                </a:solidFill>
              </a:rPr>
              <a:t>Class Syllabus </a:t>
            </a:r>
            <a:endParaRPr lang="en-US" sz="2800" dirty="0">
              <a:solidFill>
                <a:srgbClr val="3E7818"/>
              </a:solidFill>
            </a:endParaRPr>
          </a:p>
          <a:p>
            <a:pPr marL="0" indent="0">
              <a:buNone/>
            </a:pPr>
            <a:r>
              <a:rPr lang="en-US" sz="3200">
                <a:hlinkClick r:id="rId3"/>
              </a:rPr>
              <a:t>https://www.cassorchestra.weebly.com</a:t>
            </a:r>
            <a:r>
              <a:rPr lang="en-US" sz="320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427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958E-CCB2-4BC3-83E2-E17BD469E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Wall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AFD7-AEF5-4E22-9CE0-32854FBA1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Integrity</a:t>
            </a:r>
          </a:p>
          <a:p>
            <a:r>
              <a:rPr lang="en-US" sz="4800" dirty="0"/>
              <a:t>Attitude</a:t>
            </a:r>
          </a:p>
          <a:p>
            <a:r>
              <a:rPr lang="en-US" sz="4800" dirty="0"/>
              <a:t>Respect </a:t>
            </a:r>
          </a:p>
          <a:p>
            <a:r>
              <a:rPr lang="en-US" sz="4800" dirty="0"/>
              <a:t>Gratitude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47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401</TotalTime>
  <Words>303</Words>
  <Application>Microsoft Office PowerPoint</Application>
  <PresentationFormat>Widescreen</PresentationFormat>
  <Paragraphs>63</Paragraphs>
  <Slides>12</Slides>
  <Notes>10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Trebuchet MS</vt:lpstr>
      <vt:lpstr>Wingdings 3</vt:lpstr>
      <vt:lpstr>Facet</vt:lpstr>
      <vt:lpstr>Welcome Back Seniors!</vt:lpstr>
      <vt:lpstr>IB MUSIC HISTORY </vt:lpstr>
      <vt:lpstr>The Power of Music </vt:lpstr>
      <vt:lpstr>Power of Music </vt:lpstr>
      <vt:lpstr>The Power Of Music </vt:lpstr>
      <vt:lpstr>The Power of Music </vt:lpstr>
      <vt:lpstr>The Power of Music </vt:lpstr>
      <vt:lpstr>IB Music History  </vt:lpstr>
      <vt:lpstr>Word Wall </vt:lpstr>
      <vt:lpstr>IB Music History  Procedures</vt:lpstr>
      <vt:lpstr>TONIGHT 9/4/18</vt:lpstr>
      <vt:lpstr>Memorable melodies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Deanna Burrows</cp:lastModifiedBy>
  <cp:revision>26</cp:revision>
  <dcterms:created xsi:type="dcterms:W3CDTF">2014-09-12T02:18:09Z</dcterms:created>
  <dcterms:modified xsi:type="dcterms:W3CDTF">2018-09-04T01:21:59Z</dcterms:modified>
</cp:coreProperties>
</file>